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</p:sldIdLst>
  <p:sldSz cy="5143500" cx="9144000"/>
  <p:notesSz cx="6858000" cy="9144000"/>
  <p:embeddedFontLst>
    <p:embeddedFont>
      <p:font typeface="Roboto Slab"/>
      <p:regular r:id="rId20"/>
      <p:bold r:id="rId21"/>
    </p:embeddedFont>
    <p:embeddedFont>
      <p:font typeface="Roboto"/>
      <p:regular r:id="rId22"/>
      <p:bold r:id="rId23"/>
      <p:italic r:id="rId24"/>
      <p:boldItalic r:id="rId25"/>
    </p:embeddedFont>
    <p:embeddedFont>
      <p:font typeface="Roboto Condensed"/>
      <p:regular r:id="rId26"/>
      <p:bold r:id="rId27"/>
      <p:italic r:id="rId28"/>
      <p:boldItalic r:id="rId29"/>
    </p:embeddedFont>
    <p:embeddedFont>
      <p:font typeface="Gill Sans"/>
      <p:regular r:id="rId30"/>
      <p:bold r:id="rId31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RobotoSlab-regular.fntdata"/><Relationship Id="rId22" Type="http://schemas.openxmlformats.org/officeDocument/2006/relationships/font" Target="fonts/Roboto-regular.fntdata"/><Relationship Id="rId21" Type="http://schemas.openxmlformats.org/officeDocument/2006/relationships/font" Target="fonts/RobotoSlab-bold.fntdata"/><Relationship Id="rId24" Type="http://schemas.openxmlformats.org/officeDocument/2006/relationships/font" Target="fonts/Roboto-italic.fntdata"/><Relationship Id="rId23" Type="http://schemas.openxmlformats.org/officeDocument/2006/relationships/font" Target="fonts/Roboto-bold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RobotoCondensed-regular.fntdata"/><Relationship Id="rId25" Type="http://schemas.openxmlformats.org/officeDocument/2006/relationships/font" Target="fonts/Roboto-boldItalic.fntdata"/><Relationship Id="rId28" Type="http://schemas.openxmlformats.org/officeDocument/2006/relationships/font" Target="fonts/RobotoCondensed-italic.fntdata"/><Relationship Id="rId27" Type="http://schemas.openxmlformats.org/officeDocument/2006/relationships/font" Target="fonts/RobotoCondense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RobotoCondensed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GillSans-bold.fntdata"/><Relationship Id="rId30" Type="http://schemas.openxmlformats.org/officeDocument/2006/relationships/font" Target="fonts/GillSans-regular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8" name="Google Shape;88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2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g10d35a0d6fd_0_6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4" name="Google Shape;164;g10d35a0d6fd_0_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g10d35a0d6fd_0_6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2" name="Google Shape;172;g10d35a0d6fd_0_6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9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g10d35a0d6fd_0_7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1" name="Google Shape;181;g10d35a0d6fd_0_7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1ca2e5a9947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1" name="Google Shape;191;g1ca2e5a9947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1ca2e5a9947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1ca2e5a9947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faa64a392a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faa64a392a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g10d35a0d6fd_0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4" name="Google Shape;104;g10d35a0d6fd_0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g10d35a0d6fd_0_1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3" name="Google Shape;113;g10d35a0d6fd_0_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10d35a0d6fd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" name="Google Shape;123;g10d35a0d6fd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9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g10d35a0d6fd_0_2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1" name="Google Shape;131;g10d35a0d6fd_0_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g10d35a0d6fd_0_3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0" name="Google Shape;140;g10d35a0d6fd_0_3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g10d35a0d6fd_0_4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8" name="Google Shape;148;g10d35a0d6fd_0_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g10d35a0d6fd_0_5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6" name="Google Shape;156;g10d35a0d6fd_0_5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9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579451" y="336925"/>
            <a:ext cx="7893000" cy="20526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5200"/>
              <a:buFont typeface="Roboto Condensed"/>
              <a:buNone/>
              <a:defRPr sz="5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579450" y="2274075"/>
            <a:ext cx="78930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800"/>
              <a:buFont typeface="Roboto Condensed"/>
              <a:buNone/>
              <a:defRPr sz="2800">
                <a:solidFill>
                  <a:srgbClr val="666666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3" name="Google Shape;13;p2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444098" y="3793675"/>
            <a:ext cx="2077824" cy="1139351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Google Shape;14;p2"/>
          <p:cNvSpPr/>
          <p:nvPr/>
        </p:nvSpPr>
        <p:spPr>
          <a:xfrm>
            <a:off x="0" y="5018100"/>
            <a:ext cx="2843700" cy="1254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3028625" y="5018100"/>
            <a:ext cx="3039300" cy="1254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6225300" y="5018100"/>
            <a:ext cx="2918700" cy="1254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84" name="Google Shape;84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85" name="Google Shape;85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7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0" name="Google Shape;20;p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3" name="Google Shape;23;p3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24" name="Google Shape;24;p3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 1">
  <p:cSld name="SECTION_HEADER_1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4"/>
          <p:cNvSpPr txBox="1"/>
          <p:nvPr>
            <p:ph type="title"/>
          </p:nvPr>
        </p:nvSpPr>
        <p:spPr>
          <a:xfrm>
            <a:off x="364950" y="197775"/>
            <a:ext cx="8520600" cy="8418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3600"/>
              <a:buFont typeface="Roboto Condensed"/>
              <a:buNone/>
              <a:defRPr b="1" sz="36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27" name="Google Shape;27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8" name="Google Shape;28;p4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4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0" name="Google Shape;30;p4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" name="Google Shape;31;p4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32" name="Google Shape;32;p4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5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5"/>
          <p:cNvSpPr txBox="1"/>
          <p:nvPr>
            <p:ph idx="1" type="body"/>
          </p:nvPr>
        </p:nvSpPr>
        <p:spPr>
          <a:xfrm>
            <a:off x="311700" y="10000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36" name="Google Shape;36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" name="Google Shape;37;p5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5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9" name="Google Shape;39;p5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0" name="Google Shape;40;p5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41" name="Google Shape;41;p5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" name="Google Shape;42;p5"/>
          <p:cNvPicPr preferRelativeResize="0"/>
          <p:nvPr/>
        </p:nvPicPr>
        <p:blipFill rotWithShape="1">
          <a:blip r:embed="rId3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 1">
  <p:cSld name="TITLE_AND_BODY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6"/>
          <p:cNvSpPr txBox="1"/>
          <p:nvPr>
            <p:ph type="title"/>
          </p:nvPr>
        </p:nvSpPr>
        <p:spPr>
          <a:xfrm>
            <a:off x="311700" y="2164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800"/>
              <a:buFont typeface="Roboto Condensed"/>
              <a:buNone/>
              <a:defRPr b="1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6"/>
          <p:cNvSpPr txBox="1"/>
          <p:nvPr>
            <p:ph idx="1" type="body"/>
          </p:nvPr>
        </p:nvSpPr>
        <p:spPr>
          <a:xfrm>
            <a:off x="311700" y="1000075"/>
            <a:ext cx="389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sp>
        <p:nvSpPr>
          <p:cNvPr id="46" name="Google Shape;46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7" name="Google Shape;47;p6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6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9" name="Google Shape;49;p6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0" name="Google Shape;50;p6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51" name="Google Shape;51;p6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6"/>
          <p:cNvSpPr txBox="1"/>
          <p:nvPr>
            <p:ph idx="2" type="body"/>
          </p:nvPr>
        </p:nvSpPr>
        <p:spPr>
          <a:xfrm>
            <a:off x="4635275" y="975025"/>
            <a:ext cx="3897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●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○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Font typeface="Roboto Slab"/>
              <a:buChar char="■"/>
              <a:defRPr>
                <a:solidFill>
                  <a:srgbClr val="666666"/>
                </a:solidFill>
                <a:latin typeface="Roboto Slab"/>
                <a:ea typeface="Roboto Slab"/>
                <a:cs typeface="Roboto Slab"/>
                <a:sym typeface="Roboto Slab"/>
              </a:defRPr>
            </a:lvl9pPr>
          </a:lstStyle>
          <a:p/>
        </p:txBody>
      </p:sp>
      <p:pic>
        <p:nvPicPr>
          <p:cNvPr id="53" name="Google Shape;53;p6"/>
          <p:cNvPicPr preferRelativeResize="0"/>
          <p:nvPr/>
        </p:nvPicPr>
        <p:blipFill rotWithShape="1">
          <a:blip r:embed="rId3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54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6" name="Google Shape;56;p7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8"/>
          <p:cNvSpPr txBox="1"/>
          <p:nvPr>
            <p:ph type="title"/>
          </p:nvPr>
        </p:nvSpPr>
        <p:spPr>
          <a:xfrm>
            <a:off x="5144100" y="175650"/>
            <a:ext cx="3999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59" name="Google Shape;59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0" name="Google Shape;60;p8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sp>
        <p:nvSpPr>
          <p:cNvPr id="61" name="Google Shape;61;p8"/>
          <p:cNvSpPr txBox="1"/>
          <p:nvPr>
            <p:ph idx="1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pic>
        <p:nvPicPr>
          <p:cNvPr id="62" name="Google Shape;62;p8"/>
          <p:cNvPicPr preferRelativeResize="0"/>
          <p:nvPr/>
        </p:nvPicPr>
        <p:blipFill rotWithShape="1">
          <a:blip r:embed="rId2">
            <a:alphaModFix amt="20000"/>
          </a:blip>
          <a:srcRect b="15493" l="14691" r="14436" t="16074"/>
          <a:stretch/>
        </p:blipFill>
        <p:spPr>
          <a:xfrm rot="1095894">
            <a:off x="6843362" y="-892002"/>
            <a:ext cx="3645074" cy="3519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 1">
  <p:cSld name="ONE_COLUMN_TEXT_1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Google Shape;64;p9"/>
          <p:cNvSpPr txBox="1"/>
          <p:nvPr>
            <p:ph type="title"/>
          </p:nvPr>
        </p:nvSpPr>
        <p:spPr>
          <a:xfrm>
            <a:off x="341425" y="117600"/>
            <a:ext cx="39999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2400"/>
              <a:buFont typeface="Roboto Condensed"/>
              <a:buNone/>
              <a:defRPr b="1" sz="24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9"/>
          <p:cNvSpPr txBox="1"/>
          <p:nvPr>
            <p:ph idx="1" type="body"/>
          </p:nvPr>
        </p:nvSpPr>
        <p:spPr>
          <a:xfrm>
            <a:off x="410725" y="124682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indent="-3048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indent="-3048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indent="-3048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indent="-3048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indent="-3048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indent="-3048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indent="-3048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indent="-3048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67" name="Google Shape;67;p9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8" name="Google Shape;68;p9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9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9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71" name="Google Shape;71;p9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0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rgbClr val="00305D"/>
              </a:buClr>
              <a:buSzPts val="4200"/>
              <a:buFont typeface="Roboto Condensed"/>
              <a:buNone/>
              <a:defRPr b="1" sz="42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74" name="Google Shape;74;p10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2100"/>
              <a:buNone/>
              <a:defRPr sz="2100">
                <a:solidFill>
                  <a:srgbClr val="666666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75" name="Google Shape;75;p10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800"/>
              <a:buChar char="●"/>
              <a:defRPr>
                <a:solidFill>
                  <a:srgbClr val="666666"/>
                </a:solidFill>
              </a:defRPr>
            </a:lvl1pPr>
            <a:lvl2pPr indent="-317500" lvl="1" marL="914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2pPr>
            <a:lvl3pPr indent="-317500" lvl="2" marL="1371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3pPr>
            <a:lvl4pPr indent="-317500" lvl="3" marL="1828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4pPr>
            <a:lvl5pPr indent="-317500" lvl="4" marL="22860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5pPr>
            <a:lvl6pPr indent="-317500" lvl="5" marL="27432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6pPr>
            <a:lvl7pPr indent="-317500" lvl="6" marL="32004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>
                <a:solidFill>
                  <a:srgbClr val="666666"/>
                </a:solidFill>
              </a:defRPr>
            </a:lvl7pPr>
            <a:lvl8pPr indent="-317500" lvl="7" marL="36576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○"/>
              <a:defRPr>
                <a:solidFill>
                  <a:srgbClr val="666666"/>
                </a:solidFill>
              </a:defRPr>
            </a:lvl8pPr>
            <a:lvl9pPr indent="-317500" lvl="8" marL="4114800" rtl="0"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■"/>
              <a:defRPr>
                <a:solidFill>
                  <a:srgbClr val="666666"/>
                </a:solidFill>
              </a:defRPr>
            </a:lvl9pPr>
          </a:lstStyle>
          <a:p/>
        </p:txBody>
      </p:sp>
      <p:sp>
        <p:nvSpPr>
          <p:cNvPr id="76" name="Google Shape;76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7" name="Google Shape;77;p10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8" name="Google Shape;78;p10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" name="Google Shape;79;p10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0"/>
          <p:cNvSpPr txBox="1"/>
          <p:nvPr/>
        </p:nvSpPr>
        <p:spPr>
          <a:xfrm>
            <a:off x="4934400" y="4725700"/>
            <a:ext cx="3897900" cy="307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800">
                <a:latin typeface="Roboto Slab"/>
                <a:ea typeface="Roboto Slab"/>
                <a:cs typeface="Roboto Slab"/>
                <a:sym typeface="Roboto Slab"/>
              </a:rPr>
              <a:t>Bastrop Independent School District</a:t>
            </a:r>
            <a:r>
              <a:rPr lang="en" sz="800">
                <a:latin typeface="Roboto Slab"/>
                <a:ea typeface="Roboto Slab"/>
                <a:cs typeface="Roboto Slab"/>
                <a:sym typeface="Roboto Slab"/>
              </a:rPr>
              <a:t> </a:t>
            </a:r>
            <a:r>
              <a:rPr lang="en" sz="800">
                <a:solidFill>
                  <a:srgbClr val="00689D"/>
                </a:solidFill>
                <a:latin typeface="Roboto Slab"/>
                <a:ea typeface="Roboto Slab"/>
                <a:cs typeface="Roboto Slab"/>
                <a:sym typeface="Roboto Slab"/>
              </a:rPr>
              <a:t>| Date of Presentation</a:t>
            </a:r>
            <a:endParaRPr sz="800">
              <a:solidFill>
                <a:srgbClr val="00689D"/>
              </a:solidFill>
              <a:latin typeface="Roboto Slab"/>
              <a:ea typeface="Roboto Slab"/>
              <a:cs typeface="Roboto Slab"/>
              <a:sym typeface="Roboto Slab"/>
            </a:endParaRPr>
          </a:p>
        </p:txBody>
      </p:sp>
      <p:pic>
        <p:nvPicPr>
          <p:cNvPr id="81" name="Google Shape;81;p10"/>
          <p:cNvPicPr preferRelativeResize="0"/>
          <p:nvPr/>
        </p:nvPicPr>
        <p:blipFill rotWithShape="1">
          <a:blip r:embed="rId2">
            <a:alphaModFix/>
          </a:blip>
          <a:srcRect b="22193" l="0" r="0" t="19633"/>
          <a:stretch/>
        </p:blipFill>
        <p:spPr>
          <a:xfrm>
            <a:off x="311700" y="4692400"/>
            <a:ext cx="731653" cy="307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Relationship Id="rId3" Type="http://schemas.openxmlformats.org/officeDocument/2006/relationships/hyperlink" Target="https://www.investor.gov/financial-tools-calculators/calculators/compound-interest-calculator" TargetMode="Externa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4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8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hyperlink" Target="https://apps.irs.gov/app/tax-withholding-estimator" TargetMode="Externa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2"/>
          <p:cNvSpPr txBox="1"/>
          <p:nvPr>
            <p:ph type="ctrTitle"/>
          </p:nvPr>
        </p:nvSpPr>
        <p:spPr>
          <a:xfrm>
            <a:off x="579450" y="336925"/>
            <a:ext cx="7893000" cy="1579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 fontScale="9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/>
              <a:t>Doing Your Own Taxes/ Compound Interest</a:t>
            </a:r>
            <a:endParaRPr b="1"/>
          </a:p>
        </p:txBody>
      </p:sp>
      <p:sp>
        <p:nvSpPr>
          <p:cNvPr id="91" name="Google Shape;91;p12"/>
          <p:cNvSpPr txBox="1"/>
          <p:nvPr>
            <p:ph idx="1" type="subTitle"/>
          </p:nvPr>
        </p:nvSpPr>
        <p:spPr>
          <a:xfrm>
            <a:off x="579450" y="2133350"/>
            <a:ext cx="7893000" cy="1238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 lnSpcReduction="10000"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College Prep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Mr. Gordon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>
                <a:solidFill>
                  <a:schemeClr val="dk1"/>
                </a:solidFill>
                <a:latin typeface="Roboto"/>
                <a:ea typeface="Roboto"/>
                <a:cs typeface="Roboto"/>
                <a:sym typeface="Roboto"/>
              </a:rPr>
              <a:t>jgordon@bisdtx.org</a:t>
            </a:r>
            <a:endParaRPr sz="2400">
              <a:solidFill>
                <a:schemeClr val="dk1"/>
              </a:solidFill>
              <a:latin typeface="Roboto"/>
              <a:ea typeface="Roboto"/>
              <a:cs typeface="Roboto"/>
              <a:sym typeface="Roboto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1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7" name="Google Shape;167;p21"/>
          <p:cNvSpPr txBox="1"/>
          <p:nvPr/>
        </p:nvSpPr>
        <p:spPr>
          <a:xfrm>
            <a:off x="903950" y="262150"/>
            <a:ext cx="7575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Doing Your Own Taxes</a:t>
            </a:r>
            <a:endParaRPr sz="1000"/>
          </a:p>
        </p:txBody>
      </p:sp>
      <p:sp>
        <p:nvSpPr>
          <p:cNvPr id="168" name="Google Shape;168;p21"/>
          <p:cNvSpPr txBox="1"/>
          <p:nvPr/>
        </p:nvSpPr>
        <p:spPr>
          <a:xfrm>
            <a:off x="397725" y="1185550"/>
            <a:ext cx="8253000" cy="3126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Gross pay</a:t>
            </a:r>
            <a:endParaRPr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$2,000.00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Social Security tax (6.2 percent of gross pay)</a:t>
            </a:r>
            <a:endParaRPr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-$124.00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Medicare tax (1.45 percent of gross pay)</a:t>
            </a:r>
            <a:endParaRPr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-$29.00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Income tax (per Form W-4)</a:t>
            </a:r>
            <a:endParaRPr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-$237.00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Retirement</a:t>
            </a:r>
            <a:endParaRPr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-$50.00</a:t>
            </a:r>
            <a:endParaRPr/>
          </a:p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Net pay</a:t>
            </a:r>
            <a:endParaRPr/>
          </a:p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$1,560.00</a:t>
            </a:r>
            <a:endParaRPr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9" name="Google Shape;169;p21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</a:rPr>
              <a:t>hi</a:t>
            </a:r>
            <a:endParaRPr sz="13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2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5" name="Google Shape;175;p22"/>
          <p:cNvSpPr txBox="1"/>
          <p:nvPr/>
        </p:nvSpPr>
        <p:spPr>
          <a:xfrm>
            <a:off x="903950" y="262150"/>
            <a:ext cx="7575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Doing Your Own Taxes</a:t>
            </a:r>
            <a:endParaRPr sz="1000"/>
          </a:p>
        </p:txBody>
      </p:sp>
      <p:sp>
        <p:nvSpPr>
          <p:cNvPr id="176" name="Google Shape;176;p22"/>
          <p:cNvSpPr txBox="1"/>
          <p:nvPr/>
        </p:nvSpPr>
        <p:spPr>
          <a:xfrm>
            <a:off x="397725" y="1185550"/>
            <a:ext cx="82530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77" name="Google Shape;177;p22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</a:rPr>
              <a:t>hi</a:t>
            </a:r>
            <a:endParaRPr sz="1300">
              <a:solidFill>
                <a:schemeClr val="lt1"/>
              </a:solidFill>
            </a:endParaRPr>
          </a:p>
        </p:txBody>
      </p:sp>
      <p:pic>
        <p:nvPicPr>
          <p:cNvPr id="178" name="Google Shape;178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9350" y="970650"/>
            <a:ext cx="8713176" cy="40458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Google Shape;183;p23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84" name="Google Shape;184;p23"/>
          <p:cNvSpPr txBox="1"/>
          <p:nvPr/>
        </p:nvSpPr>
        <p:spPr>
          <a:xfrm>
            <a:off x="903950" y="262150"/>
            <a:ext cx="7575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Doing Your Own Taxes</a:t>
            </a:r>
            <a:endParaRPr sz="1000"/>
          </a:p>
        </p:txBody>
      </p:sp>
      <p:sp>
        <p:nvSpPr>
          <p:cNvPr id="185" name="Google Shape;185;p23"/>
          <p:cNvSpPr txBox="1"/>
          <p:nvPr/>
        </p:nvSpPr>
        <p:spPr>
          <a:xfrm>
            <a:off x="397725" y="1185550"/>
            <a:ext cx="8253000" cy="1098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You will use IRS 1040 EZ form to file your taxes until you have multiple dependents, multiple jobs, own your own business, etc.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>
                <a:solidFill>
                  <a:schemeClr val="dk1"/>
                </a:solidFill>
              </a:rPr>
              <a:t>Most people I know use Turbo Tax.</a:t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86" name="Google Shape;186;p23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</a:rPr>
              <a:t>hi</a:t>
            </a:r>
            <a:endParaRPr sz="1300">
              <a:solidFill>
                <a:schemeClr val="lt1"/>
              </a:solidFill>
            </a:endParaRPr>
          </a:p>
        </p:txBody>
      </p:sp>
      <p:pic>
        <p:nvPicPr>
          <p:cNvPr id="187" name="Google Shape;187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9400" y="2195275"/>
            <a:ext cx="3276600" cy="28411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8" name="Google Shape;188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599550" y="2284449"/>
            <a:ext cx="5283199" cy="2752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92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p24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94" name="Google Shape;194;p24"/>
          <p:cNvSpPr txBox="1"/>
          <p:nvPr/>
        </p:nvSpPr>
        <p:spPr>
          <a:xfrm>
            <a:off x="903950" y="262150"/>
            <a:ext cx="7575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Compound Interest</a:t>
            </a:r>
            <a:endParaRPr sz="1000"/>
          </a:p>
        </p:txBody>
      </p:sp>
      <p:sp>
        <p:nvSpPr>
          <p:cNvPr id="195" name="Google Shape;195;p24"/>
          <p:cNvSpPr txBox="1"/>
          <p:nvPr/>
        </p:nvSpPr>
        <p:spPr>
          <a:xfrm>
            <a:off x="397725" y="1185550"/>
            <a:ext cx="8253000" cy="2586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“Compound interest is </a:t>
            </a:r>
            <a:r>
              <a:rPr b="1" lang="en" sz="20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when you earn interest on both the money you've saved and the interest you earn”</a:t>
            </a:r>
            <a:endParaRPr b="1" sz="20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2000">
                <a:solidFill>
                  <a:srgbClr val="202124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Or </a:t>
            </a:r>
            <a:endParaRPr b="1" sz="20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000">
                <a:solidFill>
                  <a:srgbClr val="4D515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“Compound interest simply means </a:t>
            </a:r>
            <a:r>
              <a:rPr b="1" lang="en" sz="2000">
                <a:solidFill>
                  <a:srgbClr val="5F6368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that the interest associated with a bank account, loan, or investment increases exponentially—rather than linearly—over time</a:t>
            </a:r>
            <a:r>
              <a:rPr lang="en" sz="2000">
                <a:solidFill>
                  <a:srgbClr val="4D5156"/>
                </a:solidFill>
                <a:highlight>
                  <a:srgbClr val="FFFFFF"/>
                </a:highlight>
                <a:latin typeface="Roboto"/>
                <a:ea typeface="Roboto"/>
                <a:cs typeface="Roboto"/>
                <a:sym typeface="Roboto"/>
              </a:rPr>
              <a:t>.” Investopedia</a:t>
            </a:r>
            <a:endParaRPr b="1" sz="2000">
              <a:solidFill>
                <a:srgbClr val="202124"/>
              </a:solidFill>
              <a:highlight>
                <a:srgbClr val="FFFFFF"/>
              </a:highlight>
              <a:latin typeface="Roboto"/>
              <a:ea typeface="Roboto"/>
              <a:cs typeface="Roboto"/>
              <a:sym typeface="Roboto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196" name="Google Shape;196;p24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</a:rPr>
              <a:t>hi</a:t>
            </a:r>
            <a:endParaRPr sz="13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5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202" name="Google Shape;202;p25"/>
          <p:cNvSpPr txBox="1"/>
          <p:nvPr/>
        </p:nvSpPr>
        <p:spPr>
          <a:xfrm>
            <a:off x="903950" y="262150"/>
            <a:ext cx="7575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Compound Interest</a:t>
            </a:r>
            <a:endParaRPr sz="1000"/>
          </a:p>
        </p:txBody>
      </p:sp>
      <p:sp>
        <p:nvSpPr>
          <p:cNvPr id="203" name="Google Shape;203;p25"/>
          <p:cNvSpPr txBox="1"/>
          <p:nvPr/>
        </p:nvSpPr>
        <p:spPr>
          <a:xfrm>
            <a:off x="397725" y="1185550"/>
            <a:ext cx="8253000" cy="2462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/>
              <a:t>Compound Interest Calculator</a:t>
            </a:r>
            <a:endParaRPr sz="21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100"/>
              <a:t>Many financial advisors use 7% as an estimated interest rate growth. </a:t>
            </a:r>
            <a:endParaRPr sz="2100"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/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https://www.investor.gov/financial-tools-calculators/calculators/compound-interest-calculator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</p:txBody>
      </p:sp>
      <p:sp>
        <p:nvSpPr>
          <p:cNvPr id="204" name="Google Shape;204;p25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</a:rPr>
              <a:t>hi</a:t>
            </a:r>
            <a:endParaRPr sz="13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3"/>
          <p:cNvSpPr/>
          <p:nvPr/>
        </p:nvSpPr>
        <p:spPr>
          <a:xfrm>
            <a:off x="0" y="0"/>
            <a:ext cx="193800" cy="1735800"/>
          </a:xfrm>
          <a:prstGeom prst="rect">
            <a:avLst/>
          </a:prstGeom>
          <a:solidFill>
            <a:srgbClr val="00305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7" name="Google Shape;97;p13"/>
          <p:cNvSpPr/>
          <p:nvPr/>
        </p:nvSpPr>
        <p:spPr>
          <a:xfrm>
            <a:off x="0" y="1823650"/>
            <a:ext cx="193800" cy="1526700"/>
          </a:xfrm>
          <a:prstGeom prst="rect">
            <a:avLst/>
          </a:prstGeom>
          <a:solidFill>
            <a:srgbClr val="981A3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8" name="Google Shape;98;p13"/>
          <p:cNvSpPr/>
          <p:nvPr/>
        </p:nvSpPr>
        <p:spPr>
          <a:xfrm>
            <a:off x="0" y="3471625"/>
            <a:ext cx="193800" cy="1681800"/>
          </a:xfrm>
          <a:prstGeom prst="rect">
            <a:avLst/>
          </a:prstGeom>
          <a:solidFill>
            <a:srgbClr val="00689D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9" name="Google Shape;99;p13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  <a:effectLst>
            <a:outerShdw blurRad="57150" rotWithShape="0" algn="bl" dir="5400000" dist="19050">
              <a:srgbClr val="000000">
                <a:alpha val="50000"/>
              </a:srgbClr>
            </a:outerShdw>
          </a:effectLst>
        </p:spPr>
        <p:txBody>
          <a:bodyPr anchorCtr="0" anchor="b" bIns="91425" lIns="91425" spcFirstLastPara="1" rIns="91425" wrap="square" tIns="91425">
            <a:norm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Upcoming Events</a:t>
            </a:r>
            <a:endParaRPr>
              <a:latin typeface="Roboto Condensed"/>
              <a:ea typeface="Roboto Condensed"/>
              <a:cs typeface="Roboto Condensed"/>
              <a:sym typeface="Roboto Condensed"/>
            </a:endParaRPr>
          </a:p>
        </p:txBody>
      </p:sp>
      <p:sp>
        <p:nvSpPr>
          <p:cNvPr id="100" name="Google Shape;100;p13"/>
          <p:cNvSpPr txBox="1"/>
          <p:nvPr>
            <p:ph idx="2" type="body"/>
          </p:nvPr>
        </p:nvSpPr>
        <p:spPr>
          <a:xfrm>
            <a:off x="4103975" y="388700"/>
            <a:ext cx="4854300" cy="4754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/>
          <a:p>
            <a:pPr indent="0" lvl="0" marL="45720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77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00000"/>
              </a:lnSpc>
              <a:spcBef>
                <a:spcPts val="1200"/>
              </a:spcBef>
              <a:spcAft>
                <a:spcPts val="1200"/>
              </a:spcAft>
              <a:buNone/>
            </a:pPr>
            <a:r>
              <a:t/>
            </a:r>
            <a:endParaRPr b="1" sz="2000">
              <a:solidFill>
                <a:srgbClr val="00689D"/>
              </a:solidFill>
            </a:endParaRPr>
          </a:p>
        </p:txBody>
      </p:sp>
      <p:sp>
        <p:nvSpPr>
          <p:cNvPr id="101" name="Google Shape;101;p13"/>
          <p:cNvSpPr txBox="1"/>
          <p:nvPr/>
        </p:nvSpPr>
        <p:spPr>
          <a:xfrm>
            <a:off x="7719775" y="4753225"/>
            <a:ext cx="1047600" cy="400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lt1"/>
                </a:solidFill>
              </a:rPr>
              <a:t>hi</a:t>
            </a:r>
            <a:endParaRPr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7" name="Google Shape;107;p14"/>
          <p:cNvSpPr txBox="1"/>
          <p:nvPr/>
        </p:nvSpPr>
        <p:spPr>
          <a:xfrm>
            <a:off x="903950" y="262150"/>
            <a:ext cx="7575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Doing Your Own Taxes</a:t>
            </a:r>
            <a:endParaRPr sz="1000"/>
          </a:p>
        </p:txBody>
      </p:sp>
      <p:sp>
        <p:nvSpPr>
          <p:cNvPr id="108" name="Google Shape;108;p14"/>
          <p:cNvSpPr txBox="1"/>
          <p:nvPr/>
        </p:nvSpPr>
        <p:spPr>
          <a:xfrm>
            <a:off x="533325" y="1149375"/>
            <a:ext cx="8253000" cy="3740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Wages and Salaries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Wages, salaries, bonuses, and commissions are compensation received by employees for services performed.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Tips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Tips are received as gratuities by food servers, baggage handlers, hairdressers, and others for services performed. Tips go beyond the stated amount of the bill and are given voluntarily.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Employee compensation and tips may be in the form of cash, goods and services, awards, and taxable benefits.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09" name="Google Shape;109;p14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</a:rPr>
              <a:t>hi</a:t>
            </a:r>
            <a:endParaRPr sz="1300">
              <a:solidFill>
                <a:schemeClr val="lt1"/>
              </a:solidFill>
            </a:endParaRPr>
          </a:p>
        </p:txBody>
      </p:sp>
      <p:pic>
        <p:nvPicPr>
          <p:cNvPr id="110" name="Google Shape;110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97713" y="538363"/>
            <a:ext cx="1381125" cy="866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5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6" name="Google Shape;116;p15"/>
          <p:cNvSpPr txBox="1"/>
          <p:nvPr/>
        </p:nvSpPr>
        <p:spPr>
          <a:xfrm>
            <a:off x="903950" y="262150"/>
            <a:ext cx="7575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Doing Your Own Taxes</a:t>
            </a:r>
            <a:endParaRPr sz="1000"/>
          </a:p>
        </p:txBody>
      </p:sp>
      <p:sp>
        <p:nvSpPr>
          <p:cNvPr id="117" name="Google Shape;117;p15"/>
          <p:cNvSpPr txBox="1"/>
          <p:nvPr/>
        </p:nvSpPr>
        <p:spPr>
          <a:xfrm>
            <a:off x="533325" y="1149375"/>
            <a:ext cx="8253000" cy="2147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Self-Employment 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Self-employed individuals are not employees. Self-employment income is taxable, but it is not included with wage and tip income on the tax return.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18" name="Google Shape;118;p15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</a:rPr>
              <a:t>hi</a:t>
            </a:r>
            <a:endParaRPr sz="1300">
              <a:solidFill>
                <a:schemeClr val="lt1"/>
              </a:solidFill>
            </a:endParaRPr>
          </a:p>
        </p:txBody>
      </p:sp>
      <p:pic>
        <p:nvPicPr>
          <p:cNvPr id="119" name="Google Shape;119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0325" y="619500"/>
            <a:ext cx="1381125" cy="866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0" name="Google Shape;120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282775" y="2511100"/>
            <a:ext cx="4343400" cy="2571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16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6" name="Google Shape;126;p16"/>
          <p:cNvSpPr txBox="1"/>
          <p:nvPr/>
        </p:nvSpPr>
        <p:spPr>
          <a:xfrm>
            <a:off x="903950" y="262150"/>
            <a:ext cx="7575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Doing Your Own Taxes</a:t>
            </a:r>
            <a:endParaRPr sz="1000"/>
          </a:p>
        </p:txBody>
      </p:sp>
      <p:sp>
        <p:nvSpPr>
          <p:cNvPr id="127" name="Google Shape;127;p16"/>
          <p:cNvSpPr txBox="1"/>
          <p:nvPr/>
        </p:nvSpPr>
        <p:spPr>
          <a:xfrm>
            <a:off x="533325" y="1149375"/>
            <a:ext cx="8253000" cy="43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Employers withhold taxes from employees' pay.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Gross pay</a:t>
            </a:r>
            <a:r>
              <a:rPr lang="en" sz="1800">
                <a:solidFill>
                  <a:schemeClr val="dk1"/>
                </a:solidFill>
              </a:rPr>
              <a:t> is the amount the employee earns.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Net pay,</a:t>
            </a:r>
            <a:r>
              <a:rPr lang="en" sz="1800">
                <a:solidFill>
                  <a:schemeClr val="dk1"/>
                </a:solidFill>
              </a:rPr>
              <a:t> or take-home pay, is the amount the employee receives after deductions.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The difference between gross pay and net pay is: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Social Security taxes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Medicare taxes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income tax withheld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other amounts withheld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Employers send the withheld taxes to the federal government.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28" name="Google Shape;128;p16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</a:rPr>
              <a:t>hi</a:t>
            </a:r>
            <a:endParaRPr sz="13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2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17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4" name="Google Shape;134;p17"/>
          <p:cNvSpPr txBox="1"/>
          <p:nvPr/>
        </p:nvSpPr>
        <p:spPr>
          <a:xfrm>
            <a:off x="903950" y="262150"/>
            <a:ext cx="7575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Doing Your Own Taxes</a:t>
            </a:r>
            <a:endParaRPr sz="1000"/>
          </a:p>
        </p:txBody>
      </p:sp>
      <p:sp>
        <p:nvSpPr>
          <p:cNvPr id="135" name="Google Shape;135;p17"/>
          <p:cNvSpPr txBox="1"/>
          <p:nvPr/>
        </p:nvSpPr>
        <p:spPr>
          <a:xfrm>
            <a:off x="533325" y="1149375"/>
            <a:ext cx="8253000" cy="46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Tax Day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Usually taxes must be completed by April 15</a:t>
            </a:r>
            <a:r>
              <a:rPr baseline="30000" lang="en" sz="1800">
                <a:solidFill>
                  <a:schemeClr val="dk1"/>
                </a:solidFill>
              </a:rPr>
              <a:t>th</a:t>
            </a:r>
            <a:r>
              <a:rPr lang="en" sz="1800">
                <a:solidFill>
                  <a:schemeClr val="dk1"/>
                </a:solidFill>
              </a:rPr>
              <a:t> unless you ask for an individual extension or Congress passes an extension.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Form W-4</a:t>
            </a:r>
            <a:endParaRPr b="1" sz="1800">
              <a:solidFill>
                <a:schemeClr val="dk1"/>
              </a:solidFill>
            </a:endParaRPr>
          </a:p>
          <a:p>
            <a:pPr indent="-3429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❏"/>
            </a:pPr>
            <a:r>
              <a:rPr lang="en" sz="1800">
                <a:solidFill>
                  <a:schemeClr val="dk1"/>
                </a:solidFill>
              </a:rPr>
              <a:t>Employees complete Form W-4, Employee's Withholding Allowance Certificate to determine how much federal income tax to withhold.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❏"/>
            </a:pPr>
            <a:r>
              <a:rPr lang="en" sz="1800">
                <a:solidFill>
                  <a:schemeClr val="dk1"/>
                </a:solidFill>
              </a:rPr>
              <a:t>Employers use Form W-4 to determine how much income tax to withhold from employee pay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36" name="Google Shape;136;p17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</a:rPr>
              <a:t>hi</a:t>
            </a:r>
            <a:endParaRPr sz="1300">
              <a:solidFill>
                <a:schemeClr val="lt1"/>
              </a:solidFill>
            </a:endParaRPr>
          </a:p>
        </p:txBody>
      </p:sp>
      <p:pic>
        <p:nvPicPr>
          <p:cNvPr id="137" name="Google Shape;137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3925" y="301567"/>
            <a:ext cx="1840300" cy="1280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18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3" name="Google Shape;143;p18"/>
          <p:cNvSpPr txBox="1"/>
          <p:nvPr/>
        </p:nvSpPr>
        <p:spPr>
          <a:xfrm>
            <a:off x="903950" y="262150"/>
            <a:ext cx="7575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Doing Your Own Taxes</a:t>
            </a:r>
            <a:endParaRPr sz="1000"/>
          </a:p>
        </p:txBody>
      </p:sp>
      <p:sp>
        <p:nvSpPr>
          <p:cNvPr id="144" name="Google Shape;144;p18"/>
          <p:cNvSpPr txBox="1"/>
          <p:nvPr/>
        </p:nvSpPr>
        <p:spPr>
          <a:xfrm>
            <a:off x="533325" y="1149375"/>
            <a:ext cx="8253000" cy="405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❏"/>
            </a:pPr>
            <a:r>
              <a:rPr lang="en" sz="1800">
                <a:solidFill>
                  <a:schemeClr val="dk1"/>
                </a:solidFill>
              </a:rPr>
              <a:t>Employers withhold payroll taxes and income tax from employees' pay.</a:t>
            </a:r>
            <a:endParaRPr sz="1800">
              <a:solidFill>
                <a:schemeClr val="dk1"/>
              </a:solidFill>
            </a:endParaRPr>
          </a:p>
          <a:p>
            <a:pPr indent="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❏"/>
            </a:pPr>
            <a:r>
              <a:rPr lang="en" sz="1800">
                <a:solidFill>
                  <a:schemeClr val="dk1"/>
                </a:solidFill>
              </a:rPr>
              <a:t>Employers send the amounts withheld to the federal government.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❏"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❏"/>
            </a:pPr>
            <a:r>
              <a:rPr lang="en" sz="1800">
                <a:solidFill>
                  <a:schemeClr val="dk1"/>
                </a:solidFill>
              </a:rPr>
              <a:t>You get a W2 form in the mail in January to assist with your taxes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Tax Withholding Estimator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chemeClr val="hlink"/>
                </a:solidFill>
                <a:hlinkClick r:id="rId3"/>
              </a:rPr>
              <a:t>https://apps.irs.gov/app/tax-withholding-estimator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45" name="Google Shape;145;p18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</a:rPr>
              <a:t>hi</a:t>
            </a:r>
            <a:endParaRPr sz="13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9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19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1" name="Google Shape;151;p19"/>
          <p:cNvSpPr txBox="1"/>
          <p:nvPr/>
        </p:nvSpPr>
        <p:spPr>
          <a:xfrm>
            <a:off x="903950" y="262150"/>
            <a:ext cx="7575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Doing Your Own Taxes</a:t>
            </a:r>
            <a:endParaRPr sz="1000"/>
          </a:p>
        </p:txBody>
      </p:sp>
      <p:sp>
        <p:nvSpPr>
          <p:cNvPr id="152" name="Google Shape;152;p19"/>
          <p:cNvSpPr txBox="1"/>
          <p:nvPr/>
        </p:nvSpPr>
        <p:spPr>
          <a:xfrm>
            <a:off x="533325" y="1149375"/>
            <a:ext cx="8253000" cy="4377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chemeClr val="dk1"/>
                </a:solidFill>
              </a:rPr>
              <a:t>Form W-4</a:t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The amount of federal income tax withholding depends on: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❏"/>
            </a:pPr>
            <a:r>
              <a:rPr lang="en" sz="1800">
                <a:solidFill>
                  <a:schemeClr val="dk1"/>
                </a:solidFill>
              </a:rPr>
              <a:t>the employee's marital status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❏"/>
            </a:pPr>
            <a:r>
              <a:rPr lang="en" sz="1800">
                <a:solidFill>
                  <a:schemeClr val="dk1"/>
                </a:solidFill>
              </a:rPr>
              <a:t>the number of withholding allowances claimed by the employee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❏"/>
            </a:pPr>
            <a:r>
              <a:rPr lang="en" sz="1800">
                <a:solidFill>
                  <a:schemeClr val="dk1"/>
                </a:solidFill>
              </a:rPr>
              <a:t>any additional amount the employee wants to withhold, and</a:t>
            </a:r>
            <a:endParaRPr sz="1800">
              <a:solidFill>
                <a:schemeClr val="dk1"/>
              </a:solidFill>
            </a:endParaRPr>
          </a:p>
          <a:p>
            <a:pPr indent="-342900" lvl="0" marL="45720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Char char="❏"/>
            </a:pPr>
            <a:r>
              <a:rPr lang="en" sz="1800">
                <a:solidFill>
                  <a:schemeClr val="dk1"/>
                </a:solidFill>
              </a:rPr>
              <a:t>any exemptions from withholding that the employee claims.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You will complete this form when you are first hired. 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3" name="Google Shape;153;p19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</a:rPr>
              <a:t>hi</a:t>
            </a:r>
            <a:endParaRPr sz="13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0"/>
          <p:cNvSpPr txBox="1"/>
          <p:nvPr/>
        </p:nvSpPr>
        <p:spPr>
          <a:xfrm>
            <a:off x="397725" y="139800"/>
            <a:ext cx="8614800" cy="554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59" name="Google Shape;159;p20"/>
          <p:cNvSpPr txBox="1"/>
          <p:nvPr/>
        </p:nvSpPr>
        <p:spPr>
          <a:xfrm>
            <a:off x="903950" y="262150"/>
            <a:ext cx="7575300" cy="923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4800">
                <a:solidFill>
                  <a:srgbClr val="00305D"/>
                </a:solidFill>
                <a:latin typeface="Roboto Condensed"/>
                <a:ea typeface="Roboto Condensed"/>
                <a:cs typeface="Roboto Condensed"/>
                <a:sym typeface="Roboto Condensed"/>
              </a:rPr>
              <a:t>Doing Your Own Taxes</a:t>
            </a:r>
            <a:endParaRPr sz="1000"/>
          </a:p>
        </p:txBody>
      </p:sp>
      <p:sp>
        <p:nvSpPr>
          <p:cNvPr id="160" name="Google Shape;160;p20"/>
          <p:cNvSpPr txBox="1"/>
          <p:nvPr/>
        </p:nvSpPr>
        <p:spPr>
          <a:xfrm>
            <a:off x="533325" y="1149375"/>
            <a:ext cx="8253000" cy="4696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Review Form W-4 for Angela V. Notice that Angela is single and claims one withholding allowance.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Angela Viviano earns $2,000 a month as a physical therapist's assistant. In addition to payroll taxes and income tax withholding, her employer withholds $50 for her retirement account. Angela's net pay is calculated as follows: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Angela earns $2,000 gross pay and receives a net paycheck for $1,560.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800">
                <a:solidFill>
                  <a:schemeClr val="dk1"/>
                </a:solidFill>
              </a:rPr>
              <a:t>Her employer sends $390 ($124 + $29 + $237) to the federal government and $50 to the retirement fund.</a:t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dk1"/>
              </a:solidFill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1800">
              <a:solidFill>
                <a:schemeClr val="dk1"/>
              </a:solidFill>
            </a:endParaRPr>
          </a:p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2400">
              <a:solidFill>
                <a:schemeClr val="dk1"/>
              </a:solidFill>
              <a:latin typeface="Gill Sans"/>
              <a:ea typeface="Gill Sans"/>
              <a:cs typeface="Gill Sans"/>
              <a:sym typeface="Gill Sans"/>
            </a:endParaRPr>
          </a:p>
        </p:txBody>
      </p:sp>
      <p:sp>
        <p:nvSpPr>
          <p:cNvPr id="161" name="Google Shape;161;p20"/>
          <p:cNvSpPr txBox="1"/>
          <p:nvPr/>
        </p:nvSpPr>
        <p:spPr>
          <a:xfrm>
            <a:off x="7745100" y="4697950"/>
            <a:ext cx="1359300" cy="3849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</a:rPr>
              <a:t>hi</a:t>
            </a:r>
            <a:endParaRPr sz="1300">
              <a:solidFill>
                <a:schemeClr val="lt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